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0" r:id="rId3"/>
    <p:sldId id="258" r:id="rId4"/>
    <p:sldId id="263" r:id="rId5"/>
    <p:sldId id="259"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DC13EAF4-4137-4C21-9318-660E4BCE1EAB}" type="datetimeFigureOut">
              <a:rPr lang="en-NZ" smtClean="0"/>
              <a:t>10/11/2010</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E80A0046-AE8E-4513-85F4-BED581B65D07}" type="slidenum">
              <a:rPr lang="en-NZ" smtClean="0"/>
              <a:t>‹#›</a:t>
            </a:fld>
            <a:endParaRPr lang="en-NZ" dirty="0"/>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13EAF4-4137-4C21-9318-660E4BCE1EAB}" type="datetimeFigureOut">
              <a:rPr lang="en-NZ" smtClean="0"/>
              <a:t>10/11/2010</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E80A0046-AE8E-4513-85F4-BED581B65D07}" type="slidenum">
              <a:rPr lang="en-NZ" smtClean="0"/>
              <a:t>‹#›</a:t>
            </a:fld>
            <a:endParaRPr lang="en-NZ"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13EAF4-4137-4C21-9318-660E4BCE1EAB}" type="datetimeFigureOut">
              <a:rPr lang="en-NZ" smtClean="0"/>
              <a:t>10/11/2010</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E80A0046-AE8E-4513-85F4-BED581B65D07}" type="slidenum">
              <a:rPr lang="en-NZ" smtClean="0"/>
              <a:t>‹#›</a:t>
            </a:fld>
            <a:endParaRPr lang="en-NZ"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13EAF4-4137-4C21-9318-660E4BCE1EAB}" type="datetimeFigureOut">
              <a:rPr lang="en-NZ" smtClean="0"/>
              <a:t>10/11/2010</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E80A0046-AE8E-4513-85F4-BED581B65D07}" type="slidenum">
              <a:rPr lang="en-NZ" smtClean="0"/>
              <a:t>‹#›</a:t>
            </a:fld>
            <a:endParaRPr lang="en-NZ"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DC13EAF4-4137-4C21-9318-660E4BCE1EAB}" type="datetimeFigureOut">
              <a:rPr lang="en-NZ" smtClean="0"/>
              <a:t>10/11/2010</a:t>
            </a:fld>
            <a:endParaRPr lang="en-NZ" dirty="0"/>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E80A0046-AE8E-4513-85F4-BED581B65D07}" type="slidenum">
              <a:rPr lang="en-NZ" smtClean="0"/>
              <a:t>‹#›</a:t>
            </a:fld>
            <a:endParaRPr lang="en-NZ" dirty="0"/>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C13EAF4-4137-4C21-9318-660E4BCE1EAB}" type="datetimeFigureOut">
              <a:rPr lang="en-NZ" smtClean="0"/>
              <a:t>10/11/2010</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E80A0046-AE8E-4513-85F4-BED581B65D07}" type="slidenum">
              <a:rPr lang="en-NZ" smtClean="0"/>
              <a:t>‹#›</a:t>
            </a:fld>
            <a:endParaRPr lang="en-NZ"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C13EAF4-4137-4C21-9318-660E4BCE1EAB}" type="datetimeFigureOut">
              <a:rPr lang="en-NZ" smtClean="0"/>
              <a:t>10/11/2010</a:t>
            </a:fld>
            <a:endParaRPr lang="en-NZ" dirty="0"/>
          </a:p>
        </p:txBody>
      </p:sp>
      <p:sp>
        <p:nvSpPr>
          <p:cNvPr id="8" name="Footer Placeholder 7"/>
          <p:cNvSpPr>
            <a:spLocks noGrp="1"/>
          </p:cNvSpPr>
          <p:nvPr>
            <p:ph type="ftr" sz="quarter" idx="11"/>
          </p:nvPr>
        </p:nvSpPr>
        <p:spPr/>
        <p:txBody>
          <a:bodyPr/>
          <a:lstStyle/>
          <a:p>
            <a:endParaRPr lang="en-NZ" dirty="0"/>
          </a:p>
        </p:txBody>
      </p:sp>
      <p:sp>
        <p:nvSpPr>
          <p:cNvPr id="9" name="Slide Number Placeholder 8"/>
          <p:cNvSpPr>
            <a:spLocks noGrp="1"/>
          </p:cNvSpPr>
          <p:nvPr>
            <p:ph type="sldNum" sz="quarter" idx="12"/>
          </p:nvPr>
        </p:nvSpPr>
        <p:spPr/>
        <p:txBody>
          <a:bodyPr/>
          <a:lstStyle/>
          <a:p>
            <a:fld id="{E80A0046-AE8E-4513-85F4-BED581B65D07}" type="slidenum">
              <a:rPr lang="en-NZ" smtClean="0"/>
              <a:t>‹#›</a:t>
            </a:fld>
            <a:endParaRPr lang="en-NZ"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C13EAF4-4137-4C21-9318-660E4BCE1EAB}" type="datetimeFigureOut">
              <a:rPr lang="en-NZ" smtClean="0"/>
              <a:t>10/11/2010</a:t>
            </a:fld>
            <a:endParaRPr lang="en-NZ" dirty="0"/>
          </a:p>
        </p:txBody>
      </p:sp>
      <p:sp>
        <p:nvSpPr>
          <p:cNvPr id="4" name="Footer Placeholder 3"/>
          <p:cNvSpPr>
            <a:spLocks noGrp="1"/>
          </p:cNvSpPr>
          <p:nvPr>
            <p:ph type="ftr" sz="quarter" idx="11"/>
          </p:nvPr>
        </p:nvSpPr>
        <p:spPr/>
        <p:txBody>
          <a:bodyPr/>
          <a:lstStyle/>
          <a:p>
            <a:endParaRPr lang="en-NZ" dirty="0"/>
          </a:p>
        </p:txBody>
      </p:sp>
      <p:sp>
        <p:nvSpPr>
          <p:cNvPr id="5" name="Slide Number Placeholder 4"/>
          <p:cNvSpPr>
            <a:spLocks noGrp="1"/>
          </p:cNvSpPr>
          <p:nvPr>
            <p:ph type="sldNum" sz="quarter" idx="12"/>
          </p:nvPr>
        </p:nvSpPr>
        <p:spPr/>
        <p:txBody>
          <a:bodyPr/>
          <a:lstStyle/>
          <a:p>
            <a:fld id="{E80A0046-AE8E-4513-85F4-BED581B65D07}" type="slidenum">
              <a:rPr lang="en-NZ" smtClean="0"/>
              <a:t>‹#›</a:t>
            </a:fld>
            <a:endParaRPr lang="en-NZ"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DC13EAF4-4137-4C21-9318-660E4BCE1EAB}" type="datetimeFigureOut">
              <a:rPr lang="en-NZ" smtClean="0"/>
              <a:t>10/11/2010</a:t>
            </a:fld>
            <a:endParaRPr lang="en-NZ" dirty="0"/>
          </a:p>
        </p:txBody>
      </p:sp>
      <p:sp>
        <p:nvSpPr>
          <p:cNvPr id="3" name="Footer Placeholder 2"/>
          <p:cNvSpPr>
            <a:spLocks noGrp="1"/>
          </p:cNvSpPr>
          <p:nvPr>
            <p:ph type="ftr" sz="quarter" idx="11"/>
          </p:nvPr>
        </p:nvSpPr>
        <p:spPr/>
        <p:txBody>
          <a:bodyPr/>
          <a:lstStyle/>
          <a:p>
            <a:endParaRPr lang="en-NZ" dirty="0"/>
          </a:p>
        </p:txBody>
      </p:sp>
      <p:sp>
        <p:nvSpPr>
          <p:cNvPr id="4" name="Slide Number Placeholder 3"/>
          <p:cNvSpPr>
            <a:spLocks noGrp="1"/>
          </p:cNvSpPr>
          <p:nvPr>
            <p:ph type="sldNum" sz="quarter" idx="12"/>
          </p:nvPr>
        </p:nvSpPr>
        <p:spPr/>
        <p:txBody>
          <a:bodyPr/>
          <a:lstStyle/>
          <a:p>
            <a:fld id="{E80A0046-AE8E-4513-85F4-BED581B65D07}" type="slidenum">
              <a:rPr lang="en-NZ" smtClean="0"/>
              <a:t>‹#›</a:t>
            </a:fld>
            <a:endParaRPr lang="en-NZ"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C13EAF4-4137-4C21-9318-660E4BCE1EAB}" type="datetimeFigureOut">
              <a:rPr lang="en-NZ" smtClean="0"/>
              <a:t>10/11/2010</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E80A0046-AE8E-4513-85F4-BED581B65D07}" type="slidenum">
              <a:rPr lang="en-NZ" smtClean="0"/>
              <a:t>‹#›</a:t>
            </a:fld>
            <a:endParaRPr lang="en-NZ" dirty="0"/>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DC13EAF4-4137-4C21-9318-660E4BCE1EAB}" type="datetimeFigureOut">
              <a:rPr lang="en-NZ" smtClean="0"/>
              <a:t>10/11/2010</a:t>
            </a:fld>
            <a:endParaRPr lang="en-NZ" dirty="0"/>
          </a:p>
        </p:txBody>
      </p:sp>
      <p:sp>
        <p:nvSpPr>
          <p:cNvPr id="7" name="Slide Number Placeholder 6"/>
          <p:cNvSpPr>
            <a:spLocks noGrp="1"/>
          </p:cNvSpPr>
          <p:nvPr>
            <p:ph type="sldNum" sz="quarter" idx="12"/>
          </p:nvPr>
        </p:nvSpPr>
        <p:spPr/>
        <p:txBody>
          <a:bodyPr/>
          <a:lstStyle/>
          <a:p>
            <a:fld id="{E80A0046-AE8E-4513-85F4-BED581B65D07}" type="slidenum">
              <a:rPr lang="en-NZ" smtClean="0"/>
              <a:t>‹#›</a:t>
            </a:fld>
            <a:endParaRPr lang="en-NZ" dirty="0"/>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NZ" dirty="0"/>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DC13EAF4-4137-4C21-9318-660E4BCE1EAB}" type="datetimeFigureOut">
              <a:rPr lang="en-NZ" smtClean="0"/>
              <a:t>10/11/2010</a:t>
            </a:fld>
            <a:endParaRPr lang="en-NZ"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NZ"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E80A0046-AE8E-4513-85F4-BED581B65D07}" type="slidenum">
              <a:rPr lang="en-NZ" smtClean="0"/>
              <a:t>‹#›</a:t>
            </a:fld>
            <a:endParaRPr lang="en-NZ" dirty="0"/>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3567" y="4648200"/>
            <a:ext cx="6512437" cy="1445096"/>
          </a:xfrm>
        </p:spPr>
        <p:txBody>
          <a:bodyPr>
            <a:noAutofit/>
          </a:bodyPr>
          <a:lstStyle/>
          <a:p>
            <a:r>
              <a:rPr lang="en-NZ" sz="1000" dirty="0" smtClean="0"/>
              <a:t>Inequitable Distribution of Income</a:t>
            </a:r>
          </a:p>
          <a:p>
            <a:endParaRPr lang="en-NZ" sz="700" dirty="0"/>
          </a:p>
          <a:p>
            <a:r>
              <a:rPr lang="en-NZ" sz="1400" dirty="0" smtClean="0"/>
              <a:t>Ben Braid</a:t>
            </a:r>
            <a:endParaRPr lang="en-NZ" sz="1400" dirty="0"/>
          </a:p>
        </p:txBody>
      </p:sp>
      <p:sp>
        <p:nvSpPr>
          <p:cNvPr id="2" name="Title 1"/>
          <p:cNvSpPr>
            <a:spLocks noGrp="1"/>
          </p:cNvSpPr>
          <p:nvPr>
            <p:ph type="ctrTitle"/>
          </p:nvPr>
        </p:nvSpPr>
        <p:spPr/>
        <p:txBody>
          <a:bodyPr/>
          <a:lstStyle/>
          <a:p>
            <a:r>
              <a:rPr lang="en-NZ" sz="4400" dirty="0" smtClean="0"/>
              <a:t>Lorenz Curve</a:t>
            </a:r>
            <a:endParaRPr lang="en-NZ" sz="4400" dirty="0"/>
          </a:p>
        </p:txBody>
      </p:sp>
    </p:spTree>
    <p:extLst>
      <p:ext uri="{BB962C8B-B14F-4D97-AF65-F5344CB8AC3E}">
        <p14:creationId xmlns:p14="http://schemas.microsoft.com/office/powerpoint/2010/main" val="36989798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NZ" sz="2400" dirty="0" smtClean="0"/>
              <a:t>New Zealand Net Worth Lorenz curve</a:t>
            </a:r>
            <a:endParaRPr lang="en-NZ" sz="2400" dirty="0"/>
          </a:p>
        </p:txBody>
      </p:sp>
      <p:cxnSp>
        <p:nvCxnSpPr>
          <p:cNvPr id="4" name="Straight Connector 3"/>
          <p:cNvCxnSpPr/>
          <p:nvPr/>
        </p:nvCxnSpPr>
        <p:spPr>
          <a:xfrm>
            <a:off x="1252914" y="2199085"/>
            <a:ext cx="0" cy="3744000"/>
          </a:xfrm>
          <a:prstGeom prst="line">
            <a:avLst/>
          </a:prstGeom>
          <a:ln>
            <a:solidFill>
              <a:srgbClr val="0070C0"/>
            </a:solidFill>
          </a:ln>
        </p:spPr>
        <p:style>
          <a:lnRef idx="2">
            <a:schemeClr val="dk1"/>
          </a:lnRef>
          <a:fillRef idx="0">
            <a:schemeClr val="dk1"/>
          </a:fillRef>
          <a:effectRef idx="1">
            <a:schemeClr val="dk1"/>
          </a:effectRef>
          <a:fontRef idx="minor">
            <a:schemeClr val="tx1"/>
          </a:fontRef>
        </p:style>
      </p:cxnSp>
      <p:cxnSp>
        <p:nvCxnSpPr>
          <p:cNvPr id="8" name="Straight Connector 7"/>
          <p:cNvCxnSpPr/>
          <p:nvPr/>
        </p:nvCxnSpPr>
        <p:spPr>
          <a:xfrm>
            <a:off x="1252914" y="5943085"/>
            <a:ext cx="4536504" cy="0"/>
          </a:xfrm>
          <a:prstGeom prst="line">
            <a:avLst/>
          </a:prstGeom>
          <a:ln>
            <a:solidFill>
              <a:srgbClr val="0070C0"/>
            </a:solidFill>
          </a:ln>
        </p:spPr>
        <p:style>
          <a:lnRef idx="2">
            <a:schemeClr val="dk1"/>
          </a:lnRef>
          <a:fillRef idx="0">
            <a:schemeClr val="dk1"/>
          </a:fillRef>
          <a:effectRef idx="1">
            <a:schemeClr val="dk1"/>
          </a:effectRef>
          <a:fontRef idx="minor">
            <a:schemeClr val="tx1"/>
          </a:fontRef>
        </p:style>
      </p:cxnSp>
      <p:cxnSp>
        <p:nvCxnSpPr>
          <p:cNvPr id="19" name="Straight Connector 18"/>
          <p:cNvCxnSpPr/>
          <p:nvPr/>
        </p:nvCxnSpPr>
        <p:spPr>
          <a:xfrm flipV="1">
            <a:off x="1252914" y="2343101"/>
            <a:ext cx="4320480" cy="3599984"/>
          </a:xfrm>
          <a:prstGeom prst="line">
            <a:avLst/>
          </a:prstGeom>
          <a:ln>
            <a:prstDash val="lgDash"/>
          </a:ln>
        </p:spPr>
        <p:style>
          <a:lnRef idx="2">
            <a:schemeClr val="dk1"/>
          </a:lnRef>
          <a:fillRef idx="0">
            <a:schemeClr val="dk1"/>
          </a:fillRef>
          <a:effectRef idx="1">
            <a:schemeClr val="dk1"/>
          </a:effectRef>
          <a:fontRef idx="minor">
            <a:schemeClr val="tx1"/>
          </a:fontRef>
        </p:style>
      </p:cxnSp>
      <p:sp>
        <p:nvSpPr>
          <p:cNvPr id="21" name="Freeform 20"/>
          <p:cNvSpPr/>
          <p:nvPr/>
        </p:nvSpPr>
        <p:spPr>
          <a:xfrm>
            <a:off x="1265165" y="2343101"/>
            <a:ext cx="4419600" cy="3711915"/>
          </a:xfrm>
          <a:custGeom>
            <a:avLst/>
            <a:gdLst>
              <a:gd name="connsiteX0" fmla="*/ 0 w 4419600"/>
              <a:gd name="connsiteY0" fmla="*/ 3602182 h 3744351"/>
              <a:gd name="connsiteX1" fmla="*/ 290945 w 4419600"/>
              <a:gd name="connsiteY1" fmla="*/ 3685309 h 3744351"/>
              <a:gd name="connsiteX2" fmla="*/ 845127 w 4419600"/>
              <a:gd name="connsiteY2" fmla="*/ 3740728 h 3744351"/>
              <a:gd name="connsiteX3" fmla="*/ 1371600 w 4419600"/>
              <a:gd name="connsiteY3" fmla="*/ 3713019 h 3744351"/>
              <a:gd name="connsiteX4" fmla="*/ 1925782 w 4419600"/>
              <a:gd name="connsiteY4" fmla="*/ 3505200 h 3744351"/>
              <a:gd name="connsiteX5" fmla="*/ 2618509 w 4419600"/>
              <a:gd name="connsiteY5" fmla="*/ 3061855 h 3744351"/>
              <a:gd name="connsiteX6" fmla="*/ 3200400 w 4419600"/>
              <a:gd name="connsiteY6" fmla="*/ 2452255 h 3744351"/>
              <a:gd name="connsiteX7" fmla="*/ 3768436 w 4419600"/>
              <a:gd name="connsiteY7" fmla="*/ 1731819 h 3744351"/>
              <a:gd name="connsiteX8" fmla="*/ 4142509 w 4419600"/>
              <a:gd name="connsiteY8" fmla="*/ 1039091 h 3744351"/>
              <a:gd name="connsiteX9" fmla="*/ 4419600 w 4419600"/>
              <a:gd name="connsiteY9" fmla="*/ 0 h 3744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19600" h="3744351">
                <a:moveTo>
                  <a:pt x="0" y="3602182"/>
                </a:moveTo>
                <a:cubicBezTo>
                  <a:pt x="75045" y="3632200"/>
                  <a:pt x="150091" y="3662218"/>
                  <a:pt x="290945" y="3685309"/>
                </a:cubicBezTo>
                <a:cubicBezTo>
                  <a:pt x="431799" y="3708400"/>
                  <a:pt x="665018" y="3736110"/>
                  <a:pt x="845127" y="3740728"/>
                </a:cubicBezTo>
                <a:cubicBezTo>
                  <a:pt x="1025236" y="3745346"/>
                  <a:pt x="1191491" y="3752274"/>
                  <a:pt x="1371600" y="3713019"/>
                </a:cubicBezTo>
                <a:cubicBezTo>
                  <a:pt x="1551709" y="3673764"/>
                  <a:pt x="1717964" y="3613727"/>
                  <a:pt x="1925782" y="3505200"/>
                </a:cubicBezTo>
                <a:cubicBezTo>
                  <a:pt x="2133600" y="3396673"/>
                  <a:pt x="2406073" y="3237346"/>
                  <a:pt x="2618509" y="3061855"/>
                </a:cubicBezTo>
                <a:cubicBezTo>
                  <a:pt x="2830945" y="2886364"/>
                  <a:pt x="3008746" y="2673928"/>
                  <a:pt x="3200400" y="2452255"/>
                </a:cubicBezTo>
                <a:cubicBezTo>
                  <a:pt x="3392054" y="2230582"/>
                  <a:pt x="3611418" y="1967346"/>
                  <a:pt x="3768436" y="1731819"/>
                </a:cubicBezTo>
                <a:cubicBezTo>
                  <a:pt x="3925454" y="1496292"/>
                  <a:pt x="4033982" y="1327727"/>
                  <a:pt x="4142509" y="1039091"/>
                </a:cubicBezTo>
                <a:cubicBezTo>
                  <a:pt x="4251036" y="750455"/>
                  <a:pt x="4378036" y="161636"/>
                  <a:pt x="4419600" y="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n-NZ"/>
          </a:p>
        </p:txBody>
      </p:sp>
      <p:cxnSp>
        <p:nvCxnSpPr>
          <p:cNvPr id="23" name="Straight Connector 22"/>
          <p:cNvCxnSpPr/>
          <p:nvPr/>
        </p:nvCxnSpPr>
        <p:spPr>
          <a:xfrm flipH="1">
            <a:off x="1265170" y="3917436"/>
            <a:ext cx="3876176"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29" name="Straight Connector 28"/>
          <p:cNvCxnSpPr/>
          <p:nvPr/>
        </p:nvCxnSpPr>
        <p:spPr>
          <a:xfrm>
            <a:off x="5141346" y="3917436"/>
            <a:ext cx="0" cy="2025650"/>
          </a:xfrm>
          <a:prstGeom prst="line">
            <a:avLst/>
          </a:prstGeom>
        </p:spPr>
        <p:style>
          <a:lnRef idx="2">
            <a:schemeClr val="accent2"/>
          </a:lnRef>
          <a:fillRef idx="0">
            <a:schemeClr val="accent2"/>
          </a:fillRef>
          <a:effectRef idx="1">
            <a:schemeClr val="accent2"/>
          </a:effectRef>
          <a:fontRef idx="minor">
            <a:schemeClr val="tx1"/>
          </a:fontRef>
        </p:style>
      </p:cxnSp>
      <p:cxnSp>
        <p:nvCxnSpPr>
          <p:cNvPr id="34" name="Straight Connector 33"/>
          <p:cNvCxnSpPr/>
          <p:nvPr/>
        </p:nvCxnSpPr>
        <p:spPr>
          <a:xfrm flipV="1">
            <a:off x="3494780" y="5655469"/>
            <a:ext cx="0" cy="287617"/>
          </a:xfrm>
          <a:prstGeom prst="line">
            <a:avLst/>
          </a:prstGeom>
        </p:spPr>
        <p:style>
          <a:lnRef idx="2">
            <a:schemeClr val="accent2"/>
          </a:lnRef>
          <a:fillRef idx="0">
            <a:schemeClr val="accent2"/>
          </a:fillRef>
          <a:effectRef idx="1">
            <a:schemeClr val="accent2"/>
          </a:effectRef>
          <a:fontRef idx="minor">
            <a:schemeClr val="tx1"/>
          </a:fontRef>
        </p:style>
      </p:cxnSp>
      <p:cxnSp>
        <p:nvCxnSpPr>
          <p:cNvPr id="39" name="Straight Connector 38"/>
          <p:cNvCxnSpPr/>
          <p:nvPr/>
        </p:nvCxnSpPr>
        <p:spPr>
          <a:xfrm>
            <a:off x="1252914" y="5655469"/>
            <a:ext cx="2222051" cy="0"/>
          </a:xfrm>
          <a:prstGeom prst="line">
            <a:avLst/>
          </a:prstGeom>
        </p:spPr>
        <p:style>
          <a:lnRef idx="2">
            <a:schemeClr val="accent2"/>
          </a:lnRef>
          <a:fillRef idx="0">
            <a:schemeClr val="accent2"/>
          </a:fillRef>
          <a:effectRef idx="1">
            <a:schemeClr val="accent2"/>
          </a:effectRef>
          <a:fontRef idx="minor">
            <a:schemeClr val="tx1"/>
          </a:fontRef>
        </p:style>
      </p:cxnSp>
      <p:sp>
        <p:nvSpPr>
          <p:cNvPr id="51" name="TextBox 50"/>
          <p:cNvSpPr txBox="1"/>
          <p:nvPr/>
        </p:nvSpPr>
        <p:spPr>
          <a:xfrm>
            <a:off x="172794" y="1787043"/>
            <a:ext cx="2886448" cy="307777"/>
          </a:xfrm>
          <a:prstGeom prst="rect">
            <a:avLst/>
          </a:prstGeom>
          <a:noFill/>
        </p:spPr>
        <p:txBody>
          <a:bodyPr wrap="square" rtlCol="0">
            <a:spAutoFit/>
          </a:bodyPr>
          <a:lstStyle/>
          <a:p>
            <a:r>
              <a:rPr lang="en-NZ" sz="1400" dirty="0" smtClean="0"/>
              <a:t>Percentile of Net Worth</a:t>
            </a:r>
            <a:endParaRPr lang="en-NZ" sz="1400" dirty="0"/>
          </a:p>
        </p:txBody>
      </p:sp>
      <p:sp>
        <p:nvSpPr>
          <p:cNvPr id="52" name="TextBox 51"/>
          <p:cNvSpPr txBox="1"/>
          <p:nvPr/>
        </p:nvSpPr>
        <p:spPr>
          <a:xfrm>
            <a:off x="2341879" y="6362793"/>
            <a:ext cx="3888432" cy="307777"/>
          </a:xfrm>
          <a:prstGeom prst="rect">
            <a:avLst/>
          </a:prstGeom>
          <a:noFill/>
        </p:spPr>
        <p:txBody>
          <a:bodyPr wrap="square" rtlCol="0">
            <a:spAutoFit/>
          </a:bodyPr>
          <a:lstStyle/>
          <a:p>
            <a:r>
              <a:rPr lang="en-NZ" sz="1400" dirty="0" smtClean="0"/>
              <a:t>Percentile of Individuals</a:t>
            </a:r>
            <a:endParaRPr lang="en-NZ" sz="1400" dirty="0"/>
          </a:p>
        </p:txBody>
      </p:sp>
      <p:sp>
        <p:nvSpPr>
          <p:cNvPr id="53" name="TextBox 52"/>
          <p:cNvSpPr txBox="1"/>
          <p:nvPr/>
        </p:nvSpPr>
        <p:spPr>
          <a:xfrm>
            <a:off x="3521166" y="2395929"/>
            <a:ext cx="2376264" cy="307777"/>
          </a:xfrm>
          <a:prstGeom prst="rect">
            <a:avLst/>
          </a:prstGeom>
          <a:noFill/>
        </p:spPr>
        <p:txBody>
          <a:bodyPr wrap="square" rtlCol="0">
            <a:spAutoFit/>
          </a:bodyPr>
          <a:lstStyle/>
          <a:p>
            <a:r>
              <a:rPr lang="en-NZ" sz="1400" dirty="0" smtClean="0"/>
              <a:t>Line of Equality</a:t>
            </a:r>
            <a:endParaRPr lang="en-NZ" sz="1400" dirty="0"/>
          </a:p>
        </p:txBody>
      </p:sp>
      <p:sp>
        <p:nvSpPr>
          <p:cNvPr id="54" name="TextBox 53"/>
          <p:cNvSpPr txBox="1"/>
          <p:nvPr/>
        </p:nvSpPr>
        <p:spPr>
          <a:xfrm rot="5400000">
            <a:off x="4700999" y="3406923"/>
            <a:ext cx="2304256" cy="307777"/>
          </a:xfrm>
          <a:prstGeom prst="rect">
            <a:avLst/>
          </a:prstGeom>
          <a:noFill/>
        </p:spPr>
        <p:txBody>
          <a:bodyPr wrap="square" rtlCol="0">
            <a:spAutoFit/>
          </a:bodyPr>
          <a:lstStyle/>
          <a:p>
            <a:r>
              <a:rPr lang="en-NZ" sz="1400" dirty="0" smtClean="0"/>
              <a:t>Lorenz Curve</a:t>
            </a:r>
            <a:endParaRPr lang="en-NZ" sz="1400" dirty="0"/>
          </a:p>
        </p:txBody>
      </p:sp>
      <p:sp>
        <p:nvSpPr>
          <p:cNvPr id="55" name="TextBox 54"/>
          <p:cNvSpPr txBox="1"/>
          <p:nvPr/>
        </p:nvSpPr>
        <p:spPr>
          <a:xfrm>
            <a:off x="541045" y="2088152"/>
            <a:ext cx="724125" cy="307777"/>
          </a:xfrm>
          <a:prstGeom prst="rect">
            <a:avLst/>
          </a:prstGeom>
          <a:noFill/>
        </p:spPr>
        <p:txBody>
          <a:bodyPr wrap="square" rtlCol="0">
            <a:spAutoFit/>
          </a:bodyPr>
          <a:lstStyle/>
          <a:p>
            <a:r>
              <a:rPr lang="en-NZ" sz="1400" dirty="0" smtClean="0"/>
              <a:t>100%</a:t>
            </a:r>
            <a:endParaRPr lang="en-NZ" sz="1400" dirty="0"/>
          </a:p>
        </p:txBody>
      </p:sp>
      <p:sp>
        <p:nvSpPr>
          <p:cNvPr id="56" name="TextBox 55"/>
          <p:cNvSpPr txBox="1"/>
          <p:nvPr/>
        </p:nvSpPr>
        <p:spPr>
          <a:xfrm>
            <a:off x="5381631" y="6058639"/>
            <a:ext cx="724125" cy="307777"/>
          </a:xfrm>
          <a:prstGeom prst="rect">
            <a:avLst/>
          </a:prstGeom>
          <a:noFill/>
        </p:spPr>
        <p:txBody>
          <a:bodyPr wrap="square" rtlCol="0">
            <a:spAutoFit/>
          </a:bodyPr>
          <a:lstStyle/>
          <a:p>
            <a:r>
              <a:rPr lang="en-NZ" sz="1400" dirty="0" smtClean="0"/>
              <a:t>100%</a:t>
            </a:r>
            <a:endParaRPr lang="en-NZ" sz="1400" dirty="0"/>
          </a:p>
        </p:txBody>
      </p:sp>
      <p:sp>
        <p:nvSpPr>
          <p:cNvPr id="57" name="TextBox 56"/>
          <p:cNvSpPr txBox="1"/>
          <p:nvPr/>
        </p:nvSpPr>
        <p:spPr>
          <a:xfrm>
            <a:off x="541044" y="5501580"/>
            <a:ext cx="724125" cy="307777"/>
          </a:xfrm>
          <a:prstGeom prst="rect">
            <a:avLst/>
          </a:prstGeom>
          <a:noFill/>
        </p:spPr>
        <p:txBody>
          <a:bodyPr wrap="square" rtlCol="0">
            <a:spAutoFit/>
          </a:bodyPr>
          <a:lstStyle/>
          <a:p>
            <a:r>
              <a:rPr lang="en-NZ" sz="1400" dirty="0" smtClean="0"/>
              <a:t>5.2%</a:t>
            </a:r>
            <a:endParaRPr lang="en-NZ" sz="1400" dirty="0"/>
          </a:p>
        </p:txBody>
      </p:sp>
      <p:sp>
        <p:nvSpPr>
          <p:cNvPr id="58" name="TextBox 57"/>
          <p:cNvSpPr txBox="1"/>
          <p:nvPr/>
        </p:nvSpPr>
        <p:spPr>
          <a:xfrm>
            <a:off x="3203258" y="6044784"/>
            <a:ext cx="724125" cy="307777"/>
          </a:xfrm>
          <a:prstGeom prst="rect">
            <a:avLst/>
          </a:prstGeom>
          <a:noFill/>
        </p:spPr>
        <p:txBody>
          <a:bodyPr wrap="square" rtlCol="0">
            <a:spAutoFit/>
          </a:bodyPr>
          <a:lstStyle/>
          <a:p>
            <a:r>
              <a:rPr lang="en-NZ" sz="1400" dirty="0" smtClean="0"/>
              <a:t>50%</a:t>
            </a:r>
            <a:endParaRPr lang="en-NZ" sz="1400" dirty="0"/>
          </a:p>
        </p:txBody>
      </p:sp>
      <p:sp>
        <p:nvSpPr>
          <p:cNvPr id="59" name="TextBox 58"/>
          <p:cNvSpPr txBox="1"/>
          <p:nvPr/>
        </p:nvSpPr>
        <p:spPr>
          <a:xfrm>
            <a:off x="625776" y="3775580"/>
            <a:ext cx="724125" cy="307777"/>
          </a:xfrm>
          <a:prstGeom prst="rect">
            <a:avLst/>
          </a:prstGeom>
          <a:noFill/>
        </p:spPr>
        <p:txBody>
          <a:bodyPr wrap="square" rtlCol="0">
            <a:spAutoFit/>
          </a:bodyPr>
          <a:lstStyle/>
          <a:p>
            <a:r>
              <a:rPr lang="en-NZ" sz="1400" dirty="0" smtClean="0"/>
              <a:t>50%</a:t>
            </a:r>
            <a:endParaRPr lang="en-NZ" sz="1400" dirty="0"/>
          </a:p>
        </p:txBody>
      </p:sp>
      <p:sp>
        <p:nvSpPr>
          <p:cNvPr id="60" name="TextBox 59"/>
          <p:cNvSpPr txBox="1"/>
          <p:nvPr/>
        </p:nvSpPr>
        <p:spPr>
          <a:xfrm>
            <a:off x="4779283" y="6058639"/>
            <a:ext cx="724125" cy="307777"/>
          </a:xfrm>
          <a:prstGeom prst="rect">
            <a:avLst/>
          </a:prstGeom>
          <a:noFill/>
        </p:spPr>
        <p:txBody>
          <a:bodyPr wrap="square" rtlCol="0">
            <a:spAutoFit/>
          </a:bodyPr>
          <a:lstStyle/>
          <a:p>
            <a:r>
              <a:rPr lang="en-NZ" sz="1400" dirty="0" smtClean="0"/>
              <a:t>94.8%</a:t>
            </a:r>
            <a:endParaRPr lang="en-NZ" sz="1400" dirty="0"/>
          </a:p>
        </p:txBody>
      </p:sp>
      <p:sp>
        <p:nvSpPr>
          <p:cNvPr id="61" name="TextBox 60"/>
          <p:cNvSpPr txBox="1"/>
          <p:nvPr/>
        </p:nvSpPr>
        <p:spPr>
          <a:xfrm>
            <a:off x="2914351" y="4135803"/>
            <a:ext cx="1944216" cy="646331"/>
          </a:xfrm>
          <a:prstGeom prst="rect">
            <a:avLst/>
          </a:prstGeom>
          <a:noFill/>
        </p:spPr>
        <p:txBody>
          <a:bodyPr wrap="square" rtlCol="0">
            <a:spAutoFit/>
          </a:bodyPr>
          <a:lstStyle/>
          <a:p>
            <a:pPr algn="ctr"/>
            <a:r>
              <a:rPr lang="en-NZ" b="1" dirty="0" smtClean="0">
                <a:solidFill>
                  <a:srgbClr val="FF33CC"/>
                </a:solidFill>
              </a:rPr>
              <a:t>Area of Inequality</a:t>
            </a:r>
            <a:endParaRPr lang="en-NZ" b="1" dirty="0">
              <a:solidFill>
                <a:srgbClr val="FF33CC"/>
              </a:solidFill>
            </a:endParaRPr>
          </a:p>
        </p:txBody>
      </p:sp>
      <p:sp>
        <p:nvSpPr>
          <p:cNvPr id="69" name="TextBox 68"/>
          <p:cNvSpPr txBox="1"/>
          <p:nvPr/>
        </p:nvSpPr>
        <p:spPr>
          <a:xfrm>
            <a:off x="6105756" y="1978610"/>
            <a:ext cx="2858732" cy="3693319"/>
          </a:xfrm>
          <a:prstGeom prst="rect">
            <a:avLst/>
          </a:prstGeom>
          <a:noFill/>
        </p:spPr>
        <p:txBody>
          <a:bodyPr wrap="square" rtlCol="0">
            <a:spAutoFit/>
          </a:bodyPr>
          <a:lstStyle/>
          <a:p>
            <a:pPr marL="285750" indent="-285750" algn="just">
              <a:buFont typeface="Arial" pitchFamily="34" charset="0"/>
              <a:buChar char="•"/>
            </a:pPr>
            <a:r>
              <a:rPr lang="en-NZ" dirty="0" smtClean="0"/>
              <a:t>New Zealand’s Lorenz Curve</a:t>
            </a:r>
          </a:p>
          <a:p>
            <a:pPr marL="285750" indent="-285750" algn="just">
              <a:buFont typeface="Arial" pitchFamily="34" charset="0"/>
              <a:buChar char="•"/>
            </a:pPr>
            <a:r>
              <a:rPr lang="en-NZ" dirty="0" smtClean="0"/>
              <a:t>In between the Line of Equality and the Lorenz curve is the Area of Inequality</a:t>
            </a:r>
          </a:p>
          <a:p>
            <a:pPr marL="285750" indent="-285750" algn="just">
              <a:buFont typeface="Arial" pitchFamily="34" charset="0"/>
              <a:buChar char="•"/>
            </a:pPr>
            <a:r>
              <a:rPr lang="en-NZ" dirty="0" smtClean="0"/>
              <a:t>In New Zealand the bottom 50% of individuals have 5.2% of the Net Wealth while the upper 5.2% of individuals have 50% of the wealth</a:t>
            </a:r>
            <a:endParaRPr lang="en-NZ" dirty="0"/>
          </a:p>
        </p:txBody>
      </p:sp>
    </p:spTree>
    <p:extLst>
      <p:ext uri="{BB962C8B-B14F-4D97-AF65-F5344CB8AC3E}">
        <p14:creationId xmlns:p14="http://schemas.microsoft.com/office/powerpoint/2010/main" val="3459630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4"/>
                                        </p:tgtEl>
                                        <p:attrNameLst>
                                          <p:attrName>style.visibility</p:attrName>
                                        </p:attrNameLst>
                                      </p:cBhvr>
                                      <p:to>
                                        <p:strVal val="visible"/>
                                      </p:to>
                                    </p:set>
                                    <p:animEffect transition="in" filter="fade">
                                      <p:cBhvr>
                                        <p:cTn id="10" dur="500"/>
                                        <p:tgtEl>
                                          <p:spTgt spid="5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9">
                                            <p:txEl>
                                              <p:pRg st="0" end="0"/>
                                            </p:txEl>
                                          </p:spTgt>
                                        </p:tgtEl>
                                        <p:attrNameLst>
                                          <p:attrName>style.visibility</p:attrName>
                                        </p:attrNameLst>
                                      </p:cBhvr>
                                      <p:to>
                                        <p:strVal val="visible"/>
                                      </p:to>
                                    </p:set>
                                    <p:animEffect transition="in" filter="fade">
                                      <p:cBhvr>
                                        <p:cTn id="15" dur="500"/>
                                        <p:tgtEl>
                                          <p:spTgt spid="69">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fade">
                                      <p:cBhvr>
                                        <p:cTn id="20" dur="500"/>
                                        <p:tgtEl>
                                          <p:spTgt spid="6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69">
                                            <p:txEl>
                                              <p:pRg st="1" end="1"/>
                                            </p:txEl>
                                          </p:spTgt>
                                        </p:tgtEl>
                                        <p:attrNameLst>
                                          <p:attrName>style.visibility</p:attrName>
                                        </p:attrNameLst>
                                      </p:cBhvr>
                                      <p:to>
                                        <p:strVal val="visible"/>
                                      </p:to>
                                    </p:set>
                                    <p:animEffect transition="in" filter="fade">
                                      <p:cBhvr>
                                        <p:cTn id="25" dur="500"/>
                                        <p:tgtEl>
                                          <p:spTgt spid="69">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p:cTn id="30" dur="500" fill="hold"/>
                                        <p:tgtEl>
                                          <p:spTgt spid="29"/>
                                        </p:tgtEl>
                                        <p:attrNameLst>
                                          <p:attrName>ppt_w</p:attrName>
                                        </p:attrNameLst>
                                      </p:cBhvr>
                                      <p:tavLst>
                                        <p:tav tm="0">
                                          <p:val>
                                            <p:fltVal val="0"/>
                                          </p:val>
                                        </p:tav>
                                        <p:tav tm="100000">
                                          <p:val>
                                            <p:strVal val="#ppt_w"/>
                                          </p:val>
                                        </p:tav>
                                      </p:tavLst>
                                    </p:anim>
                                    <p:anim calcmode="lin" valueType="num">
                                      <p:cBhvr>
                                        <p:cTn id="31" dur="500" fill="hold"/>
                                        <p:tgtEl>
                                          <p:spTgt spid="29"/>
                                        </p:tgtEl>
                                        <p:attrNameLst>
                                          <p:attrName>ppt_h</p:attrName>
                                        </p:attrNameLst>
                                      </p:cBhvr>
                                      <p:tavLst>
                                        <p:tav tm="0">
                                          <p:val>
                                            <p:fltVal val="0"/>
                                          </p:val>
                                        </p:tav>
                                        <p:tav tm="100000">
                                          <p:val>
                                            <p:strVal val="#ppt_h"/>
                                          </p:val>
                                        </p:tav>
                                      </p:tavLst>
                                    </p:anim>
                                    <p:animEffect transition="in" filter="fade">
                                      <p:cBhvr>
                                        <p:cTn id="32" dur="500"/>
                                        <p:tgtEl>
                                          <p:spTgt spid="29"/>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par>
                                <p:cTn id="38" presetID="53" presetClass="entr" presetSubtype="16" fill="hold" nodeType="with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Effect transition="in" filter="fade">
                                      <p:cBhvr>
                                        <p:cTn id="42" dur="500"/>
                                        <p:tgtEl>
                                          <p:spTgt spid="39"/>
                                        </p:tgtEl>
                                      </p:cBhvr>
                                    </p:animEffect>
                                  </p:childTnLst>
                                </p:cTn>
                              </p:par>
                              <p:par>
                                <p:cTn id="43" presetID="53" presetClass="entr" presetSubtype="16"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p:cTn id="45" dur="500" fill="hold"/>
                                        <p:tgtEl>
                                          <p:spTgt spid="34"/>
                                        </p:tgtEl>
                                        <p:attrNameLst>
                                          <p:attrName>ppt_w</p:attrName>
                                        </p:attrNameLst>
                                      </p:cBhvr>
                                      <p:tavLst>
                                        <p:tav tm="0">
                                          <p:val>
                                            <p:fltVal val="0"/>
                                          </p:val>
                                        </p:tav>
                                        <p:tav tm="100000">
                                          <p:val>
                                            <p:strVal val="#ppt_w"/>
                                          </p:val>
                                        </p:tav>
                                      </p:tavLst>
                                    </p:anim>
                                    <p:anim calcmode="lin" valueType="num">
                                      <p:cBhvr>
                                        <p:cTn id="46" dur="500" fill="hold"/>
                                        <p:tgtEl>
                                          <p:spTgt spid="34"/>
                                        </p:tgtEl>
                                        <p:attrNameLst>
                                          <p:attrName>ppt_h</p:attrName>
                                        </p:attrNameLst>
                                      </p:cBhvr>
                                      <p:tavLst>
                                        <p:tav tm="0">
                                          <p:val>
                                            <p:fltVal val="0"/>
                                          </p:val>
                                        </p:tav>
                                        <p:tav tm="100000">
                                          <p:val>
                                            <p:strVal val="#ppt_h"/>
                                          </p:val>
                                        </p:tav>
                                      </p:tavLst>
                                    </p:anim>
                                    <p:animEffect transition="in" filter="fade">
                                      <p:cBhvr>
                                        <p:cTn id="47" dur="500"/>
                                        <p:tgtEl>
                                          <p:spTgt spid="3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59"/>
                                        </p:tgtEl>
                                        <p:attrNameLst>
                                          <p:attrName>style.visibility</p:attrName>
                                        </p:attrNameLst>
                                      </p:cBhvr>
                                      <p:to>
                                        <p:strVal val="visible"/>
                                      </p:to>
                                    </p:set>
                                    <p:animEffect transition="in" filter="fade">
                                      <p:cBhvr>
                                        <p:cTn id="52" dur="500"/>
                                        <p:tgtEl>
                                          <p:spTgt spid="59"/>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7"/>
                                        </p:tgtEl>
                                        <p:attrNameLst>
                                          <p:attrName>style.visibility</p:attrName>
                                        </p:attrNameLst>
                                      </p:cBhvr>
                                      <p:to>
                                        <p:strVal val="visible"/>
                                      </p:to>
                                    </p:set>
                                    <p:animEffect transition="in" filter="fade">
                                      <p:cBhvr>
                                        <p:cTn id="55" dur="500"/>
                                        <p:tgtEl>
                                          <p:spTgt spid="5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8"/>
                                        </p:tgtEl>
                                        <p:attrNameLst>
                                          <p:attrName>style.visibility</p:attrName>
                                        </p:attrNameLst>
                                      </p:cBhvr>
                                      <p:to>
                                        <p:strVal val="visible"/>
                                      </p:to>
                                    </p:set>
                                    <p:animEffect transition="in" filter="fade">
                                      <p:cBhvr>
                                        <p:cTn id="58" dur="500"/>
                                        <p:tgtEl>
                                          <p:spTgt spid="5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fade">
                                      <p:cBhvr>
                                        <p:cTn id="61" dur="500"/>
                                        <p:tgtEl>
                                          <p:spTgt spid="60"/>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69">
                                            <p:txEl>
                                              <p:pRg st="2" end="2"/>
                                            </p:txEl>
                                          </p:spTgt>
                                        </p:tgtEl>
                                        <p:attrNameLst>
                                          <p:attrName>style.visibility</p:attrName>
                                        </p:attrNameLst>
                                      </p:cBhvr>
                                      <p:to>
                                        <p:strVal val="visible"/>
                                      </p:to>
                                    </p:set>
                                    <p:animEffect transition="in" filter="fade">
                                      <p:cBhvr>
                                        <p:cTn id="66" dur="500"/>
                                        <p:tgtEl>
                                          <p:spTgt spid="6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54" grpId="0"/>
      <p:bldP spid="57" grpId="0"/>
      <p:bldP spid="58" grpId="0"/>
      <p:bldP spid="59" grpId="0"/>
      <p:bldP spid="60" grpId="0"/>
      <p:bldP spid="6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27984" y="748735"/>
            <a:ext cx="6192688" cy="400110"/>
          </a:xfrm>
          <a:prstGeom prst="rect">
            <a:avLst/>
          </a:prstGeom>
          <a:noFill/>
        </p:spPr>
        <p:txBody>
          <a:bodyPr wrap="square" rtlCol="0">
            <a:spAutoFit/>
          </a:bodyPr>
          <a:lstStyle/>
          <a:p>
            <a:r>
              <a:rPr lang="en-NZ" sz="2000" b="1" dirty="0" smtClean="0"/>
              <a:t>Policy One – Working for Families</a:t>
            </a:r>
            <a:endParaRPr lang="en-NZ" sz="2000" b="1" dirty="0"/>
          </a:p>
        </p:txBody>
      </p:sp>
      <p:sp>
        <p:nvSpPr>
          <p:cNvPr id="5" name="TextBox 4"/>
          <p:cNvSpPr txBox="1"/>
          <p:nvPr/>
        </p:nvSpPr>
        <p:spPr>
          <a:xfrm>
            <a:off x="5436096" y="2355273"/>
            <a:ext cx="3456384" cy="3046988"/>
          </a:xfrm>
          <a:prstGeom prst="rect">
            <a:avLst/>
          </a:prstGeom>
          <a:noFill/>
        </p:spPr>
        <p:txBody>
          <a:bodyPr wrap="square" rtlCol="0">
            <a:spAutoFit/>
          </a:bodyPr>
          <a:lstStyle/>
          <a:p>
            <a:pPr algn="just"/>
            <a:r>
              <a:rPr lang="en-NZ" sz="1600" dirty="0" smtClean="0"/>
              <a:t>Poor families – receive benefit</a:t>
            </a:r>
          </a:p>
          <a:p>
            <a:pPr marL="285750" indent="-285750" algn="just">
              <a:buFont typeface="Arial" pitchFamily="34" charset="0"/>
              <a:buChar char="•"/>
            </a:pPr>
            <a:r>
              <a:rPr lang="en-NZ" sz="1600" dirty="0" smtClean="0"/>
              <a:t>Increases Income</a:t>
            </a:r>
          </a:p>
          <a:p>
            <a:pPr marL="285750" indent="-285750" algn="just">
              <a:buFont typeface="Arial" pitchFamily="34" charset="0"/>
              <a:buChar char="•"/>
            </a:pPr>
            <a:r>
              <a:rPr lang="en-NZ" sz="1600" dirty="0" smtClean="0"/>
              <a:t>Therefore greater opportunity to succeed at school. This is due to a healthier life style leading to improved school attendance</a:t>
            </a:r>
          </a:p>
          <a:p>
            <a:pPr algn="just"/>
            <a:r>
              <a:rPr lang="en-NZ" sz="1600" dirty="0" smtClean="0"/>
              <a:t>Current and future income of poor families increases moving them closer to the line of equality</a:t>
            </a:r>
          </a:p>
          <a:p>
            <a:endParaRPr lang="en-NZ" sz="1600" dirty="0" smtClean="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795" y="2060848"/>
            <a:ext cx="5359245" cy="4032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Freeform 6"/>
          <p:cNvSpPr/>
          <p:nvPr/>
        </p:nvSpPr>
        <p:spPr>
          <a:xfrm>
            <a:off x="928255" y="2355273"/>
            <a:ext cx="4239490" cy="3108385"/>
          </a:xfrm>
          <a:custGeom>
            <a:avLst/>
            <a:gdLst>
              <a:gd name="connsiteX0" fmla="*/ 0 w 4239490"/>
              <a:gd name="connsiteY0" fmla="*/ 3103418 h 3108385"/>
              <a:gd name="connsiteX1" fmla="*/ 512618 w 4239490"/>
              <a:gd name="connsiteY1" fmla="*/ 3089563 h 3108385"/>
              <a:gd name="connsiteX2" fmla="*/ 1413163 w 4239490"/>
              <a:gd name="connsiteY2" fmla="*/ 2951018 h 3108385"/>
              <a:gd name="connsiteX3" fmla="*/ 2147454 w 4239490"/>
              <a:gd name="connsiteY3" fmla="*/ 2590800 h 3108385"/>
              <a:gd name="connsiteX4" fmla="*/ 2715490 w 4239490"/>
              <a:gd name="connsiteY4" fmla="*/ 2133600 h 3108385"/>
              <a:gd name="connsiteX5" fmla="*/ 3117272 w 4239490"/>
              <a:gd name="connsiteY5" fmla="*/ 1731818 h 3108385"/>
              <a:gd name="connsiteX6" fmla="*/ 3560618 w 4239490"/>
              <a:gd name="connsiteY6" fmla="*/ 1219200 h 3108385"/>
              <a:gd name="connsiteX7" fmla="*/ 3906981 w 4239490"/>
              <a:gd name="connsiteY7" fmla="*/ 720436 h 3108385"/>
              <a:gd name="connsiteX8" fmla="*/ 4239490 w 4239490"/>
              <a:gd name="connsiteY8" fmla="*/ 0 h 3108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39490" h="3108385">
                <a:moveTo>
                  <a:pt x="0" y="3103418"/>
                </a:moveTo>
                <a:cubicBezTo>
                  <a:pt x="138545" y="3109190"/>
                  <a:pt x="277091" y="3114963"/>
                  <a:pt x="512618" y="3089563"/>
                </a:cubicBezTo>
                <a:cubicBezTo>
                  <a:pt x="748145" y="3064163"/>
                  <a:pt x="1140690" y="3034145"/>
                  <a:pt x="1413163" y="2951018"/>
                </a:cubicBezTo>
                <a:cubicBezTo>
                  <a:pt x="1685636" y="2867891"/>
                  <a:pt x="1930400" y="2727036"/>
                  <a:pt x="2147454" y="2590800"/>
                </a:cubicBezTo>
                <a:cubicBezTo>
                  <a:pt x="2364509" y="2454564"/>
                  <a:pt x="2553854" y="2276764"/>
                  <a:pt x="2715490" y="2133600"/>
                </a:cubicBezTo>
                <a:cubicBezTo>
                  <a:pt x="2877126" y="1990436"/>
                  <a:pt x="2976417" y="1884218"/>
                  <a:pt x="3117272" y="1731818"/>
                </a:cubicBezTo>
                <a:cubicBezTo>
                  <a:pt x="3258127" y="1579418"/>
                  <a:pt x="3429000" y="1387764"/>
                  <a:pt x="3560618" y="1219200"/>
                </a:cubicBezTo>
                <a:cubicBezTo>
                  <a:pt x="3692236" y="1050636"/>
                  <a:pt x="3793836" y="923636"/>
                  <a:pt x="3906981" y="720436"/>
                </a:cubicBezTo>
                <a:cubicBezTo>
                  <a:pt x="4020126" y="517236"/>
                  <a:pt x="4129808" y="258618"/>
                  <a:pt x="4239490" y="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dirty="0"/>
          </a:p>
        </p:txBody>
      </p:sp>
      <p:sp>
        <p:nvSpPr>
          <p:cNvPr id="8" name="TextBox 7"/>
          <p:cNvSpPr txBox="1"/>
          <p:nvPr/>
        </p:nvSpPr>
        <p:spPr>
          <a:xfrm>
            <a:off x="2514658" y="4252182"/>
            <a:ext cx="2160240" cy="261610"/>
          </a:xfrm>
          <a:prstGeom prst="rect">
            <a:avLst/>
          </a:prstGeom>
          <a:noFill/>
        </p:spPr>
        <p:txBody>
          <a:bodyPr wrap="square" rtlCol="0">
            <a:spAutoFit/>
          </a:bodyPr>
          <a:lstStyle/>
          <a:p>
            <a:r>
              <a:rPr lang="en-NZ" sz="1100" dirty="0" smtClean="0"/>
              <a:t>Lorenz Curve A</a:t>
            </a:r>
            <a:endParaRPr lang="en-NZ" sz="1100" dirty="0"/>
          </a:p>
        </p:txBody>
      </p:sp>
      <p:cxnSp>
        <p:nvCxnSpPr>
          <p:cNvPr id="3" name="Straight Arrow Connector 2"/>
          <p:cNvCxnSpPr>
            <a:endCxn id="7" idx="4"/>
          </p:cNvCxnSpPr>
          <p:nvPr/>
        </p:nvCxnSpPr>
        <p:spPr>
          <a:xfrm flipH="1" flipV="1">
            <a:off x="3643745" y="4488873"/>
            <a:ext cx="496207" cy="2491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127401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NZ" sz="2800" dirty="0" smtClean="0"/>
              <a:t>Impact on working for families</a:t>
            </a:r>
            <a:endParaRPr lang="en-NZ" sz="2800" dirty="0"/>
          </a:p>
        </p:txBody>
      </p:sp>
      <p:sp>
        <p:nvSpPr>
          <p:cNvPr id="4" name="TextBox 3"/>
          <p:cNvSpPr txBox="1"/>
          <p:nvPr/>
        </p:nvSpPr>
        <p:spPr>
          <a:xfrm>
            <a:off x="251520" y="1844824"/>
            <a:ext cx="8640960" cy="4247317"/>
          </a:xfrm>
          <a:prstGeom prst="rect">
            <a:avLst/>
          </a:prstGeom>
          <a:noFill/>
        </p:spPr>
        <p:txBody>
          <a:bodyPr wrap="square" rtlCol="0">
            <a:spAutoFit/>
          </a:bodyPr>
          <a:lstStyle/>
          <a:p>
            <a:r>
              <a:rPr lang="en-NZ" dirty="0" smtClean="0"/>
              <a:t>Equity</a:t>
            </a:r>
          </a:p>
          <a:p>
            <a:r>
              <a:rPr lang="en-NZ" dirty="0" smtClean="0"/>
              <a:t>By increasing the income of low to middle income earners with dependable children, this group seen as poor by society will now earn a relatively higher income. This will move the income of the poor closer to the line of equality thus being more equitable in the eyes of society.</a:t>
            </a:r>
          </a:p>
          <a:p>
            <a:endParaRPr lang="en-NZ" dirty="0"/>
          </a:p>
          <a:p>
            <a:r>
              <a:rPr lang="en-NZ" dirty="0" smtClean="0"/>
              <a:t>Efficiency</a:t>
            </a:r>
          </a:p>
          <a:p>
            <a:r>
              <a:rPr lang="en-NZ" dirty="0" smtClean="0"/>
              <a:t>Due to the policy being a ‘targeted’ policy (benefits based on assets and incomes of the families) it reduces the drive of the individual within the working family to increase there current level of assets and income as they may move out of the benefit bracket. As the individual has no motivation to improve income due to government rewards outweighing personal rewards a decrease in efficiency occurs. Under motivated human capital causes a decrease in efficiency resulting in a decrease in output.</a:t>
            </a:r>
          </a:p>
          <a:p>
            <a:endParaRPr lang="en-NZ" dirty="0"/>
          </a:p>
        </p:txBody>
      </p:sp>
    </p:spTree>
    <p:extLst>
      <p:ext uri="{BB962C8B-B14F-4D97-AF65-F5344CB8AC3E}">
        <p14:creationId xmlns:p14="http://schemas.microsoft.com/office/powerpoint/2010/main" val="1043491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10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4" end="4"/>
                                            </p:txEl>
                                          </p:spTgt>
                                        </p:tgtEl>
                                        <p:attrNameLst>
                                          <p:attrName>style.visibility</p:attrName>
                                        </p:attrNameLst>
                                      </p:cBhvr>
                                      <p:to>
                                        <p:strVal val="visible"/>
                                      </p:to>
                                    </p:set>
                                    <p:animEffect transition="in" filter="fade">
                                      <p:cBhvr>
                                        <p:cTn id="12" dur="1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417" y="2095306"/>
            <a:ext cx="5359400" cy="403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692" y="2420888"/>
            <a:ext cx="4260850" cy="3133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139952" y="743717"/>
            <a:ext cx="6566557" cy="400110"/>
          </a:xfrm>
          <a:prstGeom prst="rect">
            <a:avLst/>
          </a:prstGeom>
          <a:noFill/>
        </p:spPr>
        <p:txBody>
          <a:bodyPr wrap="square" rtlCol="0">
            <a:spAutoFit/>
          </a:bodyPr>
          <a:lstStyle/>
          <a:p>
            <a:r>
              <a:rPr lang="en-NZ" sz="2000" b="1" dirty="0" smtClean="0"/>
              <a:t>Policy Two – Progressive Tax system</a:t>
            </a:r>
            <a:endParaRPr lang="en-NZ" sz="2000" b="1" dirty="0"/>
          </a:p>
        </p:txBody>
      </p:sp>
      <p:sp>
        <p:nvSpPr>
          <p:cNvPr id="6" name="TextBox 5"/>
          <p:cNvSpPr txBox="1"/>
          <p:nvPr/>
        </p:nvSpPr>
        <p:spPr>
          <a:xfrm>
            <a:off x="5583801" y="2262606"/>
            <a:ext cx="3096344" cy="2031325"/>
          </a:xfrm>
          <a:prstGeom prst="rect">
            <a:avLst/>
          </a:prstGeom>
          <a:noFill/>
        </p:spPr>
        <p:txBody>
          <a:bodyPr wrap="square" rtlCol="0">
            <a:spAutoFit/>
          </a:bodyPr>
          <a:lstStyle/>
          <a:p>
            <a:pPr marL="285750" indent="-285750" algn="just">
              <a:buFont typeface="Arial" pitchFamily="34" charset="0"/>
              <a:buChar char="•"/>
            </a:pPr>
            <a:r>
              <a:rPr lang="en-NZ" dirty="0" smtClean="0"/>
              <a:t>Individuals are taxed  using marginal tax brackets. </a:t>
            </a:r>
          </a:p>
          <a:p>
            <a:pPr marL="285750" indent="-285750" algn="just">
              <a:buFont typeface="Arial" pitchFamily="34" charset="0"/>
              <a:buChar char="•"/>
            </a:pPr>
            <a:r>
              <a:rPr lang="en-NZ" dirty="0" smtClean="0"/>
              <a:t>This essentially makes the poor relatively richer therefore distributing income in a more equitable way.</a:t>
            </a:r>
            <a:endParaRPr lang="en-NZ" dirty="0"/>
          </a:p>
        </p:txBody>
      </p:sp>
      <p:sp>
        <p:nvSpPr>
          <p:cNvPr id="7" name="TextBox 6"/>
          <p:cNvSpPr txBox="1"/>
          <p:nvPr/>
        </p:nvSpPr>
        <p:spPr>
          <a:xfrm>
            <a:off x="2636881" y="4293931"/>
            <a:ext cx="1944216" cy="276999"/>
          </a:xfrm>
          <a:prstGeom prst="rect">
            <a:avLst/>
          </a:prstGeom>
          <a:noFill/>
        </p:spPr>
        <p:txBody>
          <a:bodyPr wrap="square" rtlCol="0">
            <a:spAutoFit/>
          </a:bodyPr>
          <a:lstStyle/>
          <a:p>
            <a:r>
              <a:rPr lang="en-NZ" sz="1200" dirty="0" smtClean="0"/>
              <a:t>Lorenz Curve A</a:t>
            </a:r>
            <a:endParaRPr lang="en-NZ" sz="1200" dirty="0"/>
          </a:p>
        </p:txBody>
      </p:sp>
      <p:cxnSp>
        <p:nvCxnSpPr>
          <p:cNvPr id="8" name="Straight Arrow Connector 7"/>
          <p:cNvCxnSpPr/>
          <p:nvPr/>
        </p:nvCxnSpPr>
        <p:spPr>
          <a:xfrm flipH="1" flipV="1">
            <a:off x="3891848" y="4518627"/>
            <a:ext cx="496207" cy="2491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535615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75"/>
                                        </p:tgtEl>
                                        <p:attrNameLst>
                                          <p:attrName>style.visibility</p:attrName>
                                        </p:attrNameLst>
                                      </p:cBhvr>
                                      <p:to>
                                        <p:strVal val="visible"/>
                                      </p:to>
                                    </p:set>
                                    <p:animEffect transition="in" filter="fade">
                                      <p:cBhvr>
                                        <p:cTn id="12" dur="500"/>
                                        <p:tgtEl>
                                          <p:spTgt spid="307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NZ" sz="2800" dirty="0" smtClean="0"/>
              <a:t>Impact of Progressive Tax policy</a:t>
            </a:r>
            <a:endParaRPr lang="en-NZ" sz="2800" dirty="0"/>
          </a:p>
        </p:txBody>
      </p:sp>
      <p:sp>
        <p:nvSpPr>
          <p:cNvPr id="3" name="TextBox 2"/>
          <p:cNvSpPr txBox="1"/>
          <p:nvPr/>
        </p:nvSpPr>
        <p:spPr>
          <a:xfrm>
            <a:off x="395536" y="1988840"/>
            <a:ext cx="8352928" cy="4801314"/>
          </a:xfrm>
          <a:prstGeom prst="rect">
            <a:avLst/>
          </a:prstGeom>
          <a:noFill/>
        </p:spPr>
        <p:txBody>
          <a:bodyPr wrap="square" rtlCol="0">
            <a:spAutoFit/>
          </a:bodyPr>
          <a:lstStyle/>
          <a:p>
            <a:r>
              <a:rPr lang="en-NZ" dirty="0" smtClean="0"/>
              <a:t>Equity</a:t>
            </a:r>
          </a:p>
          <a:p>
            <a:pPr algn="just"/>
            <a:r>
              <a:rPr lang="en-NZ" dirty="0" smtClean="0"/>
              <a:t>The progressive Tax brackets move the Lorenz curve closer to the Line of Equality. Both High and Low income earners are taxed proportionally to their income therefore redistributing income in a more equitable way (positive equity effect).</a:t>
            </a:r>
          </a:p>
          <a:p>
            <a:pPr algn="just"/>
            <a:r>
              <a:rPr lang="en-NZ" dirty="0" smtClean="0"/>
              <a:t>It is vertically equitable because different people with different incomes are taxed proportionally.</a:t>
            </a:r>
          </a:p>
          <a:p>
            <a:pPr algn="just"/>
            <a:r>
              <a:rPr lang="en-NZ" dirty="0" smtClean="0"/>
              <a:t>It is horizontally inequitable as capital gains are not taxed. </a:t>
            </a:r>
          </a:p>
          <a:p>
            <a:pPr algn="just"/>
            <a:endParaRPr lang="en-NZ" dirty="0"/>
          </a:p>
          <a:p>
            <a:pPr algn="just"/>
            <a:r>
              <a:rPr lang="en-NZ" dirty="0" smtClean="0"/>
              <a:t>Efficiency</a:t>
            </a:r>
          </a:p>
          <a:p>
            <a:pPr algn="just"/>
            <a:r>
              <a:rPr lang="en-NZ" dirty="0" smtClean="0"/>
              <a:t>Due to the marginal Tax brackets where higher income is taxed at a proportionally higher rate, lower income earners have no desire to increase their income as that section of their income over the tax bracket will be taxed at the proportionally higher rate. Therefore workers will be unmotivated to increase their income so productivity will decrease (negative efficiency effect).</a:t>
            </a:r>
          </a:p>
          <a:p>
            <a:pPr algn="just"/>
            <a:r>
              <a:rPr lang="en-NZ" dirty="0" smtClean="0"/>
              <a:t> </a:t>
            </a:r>
            <a:endParaRPr lang="en-NZ" dirty="0"/>
          </a:p>
        </p:txBody>
      </p:sp>
    </p:spTree>
    <p:extLst>
      <p:ext uri="{BB962C8B-B14F-4D97-AF65-F5344CB8AC3E}">
        <p14:creationId xmlns:p14="http://schemas.microsoft.com/office/powerpoint/2010/main" val="765839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10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10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fade">
                                      <p:cBhvr>
                                        <p:cTn id="18"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NZ" dirty="0" smtClean="0"/>
              <a:t>Conclusion</a:t>
            </a:r>
            <a:endParaRPr lang="en-NZ" dirty="0"/>
          </a:p>
        </p:txBody>
      </p:sp>
      <p:sp>
        <p:nvSpPr>
          <p:cNvPr id="4" name="TextBox 3"/>
          <p:cNvSpPr txBox="1"/>
          <p:nvPr/>
        </p:nvSpPr>
        <p:spPr>
          <a:xfrm>
            <a:off x="251520" y="1772816"/>
            <a:ext cx="8640960" cy="3693319"/>
          </a:xfrm>
          <a:prstGeom prst="rect">
            <a:avLst/>
          </a:prstGeom>
          <a:noFill/>
        </p:spPr>
        <p:txBody>
          <a:bodyPr wrap="square" rtlCol="0">
            <a:spAutoFit/>
          </a:bodyPr>
          <a:lstStyle/>
          <a:p>
            <a:pPr algn="just"/>
            <a:r>
              <a:rPr lang="en-NZ" dirty="0" smtClean="0"/>
              <a:t>In conclusion the policy that offers the best solution is the </a:t>
            </a:r>
            <a:r>
              <a:rPr lang="en-NZ" b="1" u="sng" dirty="0" smtClean="0"/>
              <a:t>Working for Families policy.</a:t>
            </a:r>
          </a:p>
          <a:p>
            <a:pPr algn="just"/>
            <a:r>
              <a:rPr lang="en-NZ" dirty="0" smtClean="0"/>
              <a:t>This is because of both the short term and long term effects of the policy.</a:t>
            </a:r>
          </a:p>
          <a:p>
            <a:pPr algn="just"/>
            <a:endParaRPr lang="en-NZ" dirty="0" smtClean="0"/>
          </a:p>
          <a:p>
            <a:pPr algn="just"/>
            <a:r>
              <a:rPr lang="en-NZ" dirty="0" smtClean="0"/>
              <a:t>Short Term - The lower income earners with a family receive benefit from the government meaning they will have a relatively higher disposable income therefore moving them closer to the line of Equality.  </a:t>
            </a:r>
          </a:p>
          <a:p>
            <a:pPr algn="just"/>
            <a:endParaRPr lang="en-NZ" dirty="0" smtClean="0"/>
          </a:p>
          <a:p>
            <a:pPr algn="just"/>
            <a:r>
              <a:rPr lang="en-NZ" dirty="0" smtClean="0"/>
              <a:t>Long Term – As the disposable income of the lower income families increase the opportunity to succeed at school and tertiary study becomes greater due to healthier living and increased attendance. In turn this leads to better qualifications and in the future a greater number of human resources (skilled workers). This expansion is able to stimulate positive economic growth.</a:t>
            </a:r>
            <a:endParaRPr lang="en-NZ" dirty="0"/>
          </a:p>
        </p:txBody>
      </p:sp>
    </p:spTree>
    <p:extLst>
      <p:ext uri="{BB962C8B-B14F-4D97-AF65-F5344CB8AC3E}">
        <p14:creationId xmlns:p14="http://schemas.microsoft.com/office/powerpoint/2010/main" val="1279327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fade">
                                      <p:cBhvr>
                                        <p:cTn id="7" dur="1000"/>
                                        <p:tgtEl>
                                          <p:spTgt spid="4">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5" end="5"/>
                                            </p:txEl>
                                          </p:spTgt>
                                        </p:tgtEl>
                                        <p:attrNameLst>
                                          <p:attrName>style.visibility</p:attrName>
                                        </p:attrNameLst>
                                      </p:cBhvr>
                                      <p:to>
                                        <p:strVal val="visible"/>
                                      </p:to>
                                    </p:set>
                                    <p:animEffect transition="in" filter="fade">
                                      <p:cBhvr>
                                        <p:cTn id="12" dur="1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317</TotalTime>
  <Words>591</Words>
  <Application>Microsoft Office PowerPoint</Application>
  <PresentationFormat>On-screen Show (4:3)</PresentationFormat>
  <Paragraphs>51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Apothecary</vt:lpstr>
      <vt:lpstr>Lorenz Curve</vt:lpstr>
      <vt:lpstr>New Zealand Net Worth Lorenz curve</vt:lpstr>
      <vt:lpstr>PowerPoint Presentation</vt:lpstr>
      <vt:lpstr>Impact on working for families</vt:lpstr>
      <vt:lpstr>PowerPoint Presentation</vt:lpstr>
      <vt:lpstr>Impact of Progressive Tax policy</vt:lpstr>
      <vt:lpstr>Conclusion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Lorenz Curve</dc:title>
  <dc:creator>Ben Braid</dc:creator>
  <cp:lastModifiedBy>Ben Braid</cp:lastModifiedBy>
  <cp:revision>23</cp:revision>
  <dcterms:created xsi:type="dcterms:W3CDTF">2010-06-30T20:12:27Z</dcterms:created>
  <dcterms:modified xsi:type="dcterms:W3CDTF">2010-11-09T18:49:15Z</dcterms:modified>
</cp:coreProperties>
</file>